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96" r:id="rId4"/>
    <p:sldId id="325" r:id="rId5"/>
    <p:sldId id="326" r:id="rId6"/>
    <p:sldId id="327" r:id="rId7"/>
    <p:sldId id="299" r:id="rId8"/>
    <p:sldId id="328" r:id="rId9"/>
    <p:sldId id="329" r:id="rId10"/>
    <p:sldId id="330" r:id="rId11"/>
    <p:sldId id="311" r:id="rId12"/>
    <p:sldId id="314" r:id="rId13"/>
    <p:sldId id="331" r:id="rId14"/>
    <p:sldId id="323" r:id="rId15"/>
    <p:sldId id="292" r:id="rId16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 varScale="1">
        <p:scale>
          <a:sx n="100" d="100"/>
          <a:sy n="100" d="100"/>
        </p:scale>
        <p:origin x="3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89D8-AAA9-49E8-9F8D-2D9B6768C018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1CD0B-A8AD-4ECA-A17C-5B9C4221B6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10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01/10/2019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96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01/10/2019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01/10/2019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  <p:sldLayoutId id="214748389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://www.euskadi.eus/contenidos/informacion/cevime_infac_2019/es_def/adjuntos/INFAC_Vol_27_5_carga%20anticolinergic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icholinergicscales.es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b="1" dirty="0"/>
              <a:t>CARGA ANTICOLINÉRGICA: ¿CÓMO ALIGERARLA?</a:t>
            </a:r>
            <a:r>
              <a:rPr lang="es-ES" dirty="0"/>
              <a:t/>
            </a:r>
            <a:br>
              <a:rPr lang="es-ES" dirty="0"/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_tradnl" dirty="0" smtClean="0"/>
              <a:t>27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, nº5 2019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/>
              <a:t>PRINCIPIOS de PRESCRIPCIÓN </a:t>
            </a:r>
            <a:r>
              <a:rPr lang="es-ES" sz="2400" b="1" dirty="0"/>
              <a:t>PRUDENTE DE ANTICOLINÉRGICOS EN PERSONAS MAYORES 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57200" y="1052736"/>
            <a:ext cx="8229600" cy="4536504"/>
          </a:xfrm>
          <a:prstGeom prst="rect">
            <a:avLst/>
          </a:prstGeom>
        </p:spPr>
        <p:txBody>
          <a:bodyPr/>
          <a:lstStyle/>
          <a:p>
            <a:pPr lvl="0" algn="just">
              <a:buAutoNum type="arabicPeriod" startAt="4"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Adecuación y </a:t>
            </a:r>
            <a:r>
              <a:rPr lang="es-E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deprescripción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Valorar conjuntamente con el paciente la retirada de fármacos con acción anticolinérgica que no se consideran esenciales, priorizando el cambio a medicamentos de baja potencia o a otro grupo terapéutico y valorando las medidas no farmacológicas. Valorar también otras opciones como reducir la dosis o la frecuencia de utilización, si no es posible cambiar de principio activo.</a:t>
            </a:r>
          </a:p>
          <a:p>
            <a:pPr marL="400050" lvl="1" indent="0" algn="just">
              <a:buNone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Ejemplos: revisar las dosis altas de opioides en dolor crónico no oncológico, utilizar antihistamínicos menos anticolinérgicos, etc. </a:t>
            </a:r>
          </a:p>
          <a:p>
            <a:pPr marL="0" lvl="0" indent="0" algn="just">
              <a:buNone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 las </a:t>
            </a: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interacciones fármaco-fármaco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fármaco-enfermedad:  </a:t>
            </a:r>
          </a:p>
          <a:p>
            <a:pPr marL="571500" lvl="1" indent="-171450"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demencia: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evitar fármacos con alta potencia anticolinérgica como los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antimuscarínicos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urinarios,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amitriptilina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o antihistamínicos de primera generación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lvl="1" indent="-171450"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con demencia: evitar el uso conjunto de fármacos colinérgicos 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rivastigmina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galantamina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donepezilo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anticolinérgicos. </a:t>
            </a:r>
          </a:p>
          <a:p>
            <a:pPr marL="571500" lvl="1" indent="-171450"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mayores con caídas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recientes: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evaluar la carga anticolinérgica, además de los fármacos que producen sedación e hipotensión, en el contexto de la valoración multifactorial del riesgo de caídas.</a:t>
            </a:r>
          </a:p>
          <a:p>
            <a:pPr marL="0" lvl="0" indent="0" algn="just">
              <a:buNone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/>
          <a:lstStyle/>
          <a:p>
            <a:r>
              <a:rPr lang="es-ES" sz="2800" b="1" dirty="0"/>
              <a:t>ANTICOLINÉRGICOS: AYUDAS A LA PRESCRIPCIÓN EN </a:t>
            </a:r>
            <a:r>
              <a:rPr lang="es-ES" sz="2800" b="1" dirty="0" smtClean="0"/>
              <a:t>PRESBIDE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124744"/>
            <a:ext cx="8507288" cy="4608512"/>
          </a:xfrm>
        </p:spPr>
        <p:txBody>
          <a:bodyPr/>
          <a:lstStyle/>
          <a:p>
            <a:r>
              <a:rPr lang="es-ES" sz="2400" dirty="0"/>
              <a:t>A partir de junio 2019, mediante el botón de </a:t>
            </a:r>
            <a:r>
              <a:rPr lang="es-ES" sz="2400" b="1" dirty="0" smtClean="0"/>
              <a:t>Adecuación</a:t>
            </a:r>
            <a:r>
              <a:rPr lang="es-ES" sz="2400" dirty="0"/>
              <a:t>, </a:t>
            </a:r>
            <a:r>
              <a:rPr lang="es-ES" sz="2400" dirty="0" err="1" smtClean="0"/>
              <a:t>Presbide</a:t>
            </a:r>
            <a:r>
              <a:rPr lang="es-ES" sz="2400" dirty="0" smtClean="0"/>
              <a:t> </a:t>
            </a:r>
            <a:r>
              <a:rPr lang="es-ES" sz="2400" dirty="0"/>
              <a:t>comprueba </a:t>
            </a:r>
            <a:r>
              <a:rPr lang="es-ES" sz="2400" dirty="0" smtClean="0"/>
              <a:t>la </a:t>
            </a:r>
            <a:r>
              <a:rPr lang="es-ES" sz="2400" dirty="0"/>
              <a:t>carga anticolinérgica de los pacientes mayores de 70 </a:t>
            </a:r>
            <a:r>
              <a:rPr lang="es-ES" sz="2400" dirty="0" smtClean="0"/>
              <a:t>años, basándose en los fármacos </a:t>
            </a:r>
            <a:r>
              <a:rPr lang="es-ES" sz="2400" dirty="0"/>
              <a:t>de la tabla </a:t>
            </a:r>
            <a:r>
              <a:rPr lang="es-ES" sz="2000" dirty="0" smtClean="0"/>
              <a:t>1 (exceptuando </a:t>
            </a:r>
            <a:r>
              <a:rPr lang="es-ES" sz="2000" dirty="0"/>
              <a:t>los </a:t>
            </a:r>
            <a:r>
              <a:rPr lang="es-ES" sz="2000" dirty="0" smtClean="0"/>
              <a:t>anticolinérgicos por vía tópica inhalatoria). </a:t>
            </a:r>
          </a:p>
          <a:p>
            <a:endParaRPr lang="es-ES" sz="2000" dirty="0"/>
          </a:p>
          <a:p>
            <a:endParaRPr lang="es-ES" sz="2400" dirty="0" smtClean="0"/>
          </a:p>
          <a:p>
            <a:r>
              <a:rPr lang="es-ES" sz="2400" dirty="0" smtClean="0"/>
              <a:t>Muestra </a:t>
            </a:r>
            <a:r>
              <a:rPr lang="es-ES" sz="2400" dirty="0"/>
              <a:t>un aviso si el paciente tiene prescrito al menos un </a:t>
            </a:r>
            <a:r>
              <a:rPr lang="es-ES" sz="2400" dirty="0" smtClean="0"/>
              <a:t>fármaco de </a:t>
            </a:r>
            <a:r>
              <a:rPr lang="es-ES" sz="2400" dirty="0"/>
              <a:t>alta potencia anticolinérgica o dos </a:t>
            </a:r>
            <a:r>
              <a:rPr lang="es-ES" sz="2400" dirty="0" smtClean="0"/>
              <a:t>de baja potencia.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678863"/>
            <a:ext cx="7068601" cy="498109"/>
          </a:xfrm>
          <a:prstGeom prst="rect">
            <a:avLst/>
          </a:prstGeom>
        </p:spPr>
      </p:pic>
      <p:sp>
        <p:nvSpPr>
          <p:cNvPr id="5" name="12 Rectángulo redondeado"/>
          <p:cNvSpPr>
            <a:spLocks noChangeArrowheads="1"/>
          </p:cNvSpPr>
          <p:nvPr/>
        </p:nvSpPr>
        <p:spPr bwMode="auto">
          <a:xfrm>
            <a:off x="1835696" y="2780928"/>
            <a:ext cx="936104" cy="288032"/>
          </a:xfrm>
          <a:prstGeom prst="roundRect">
            <a:avLst>
              <a:gd name="adj" fmla="val 16667"/>
            </a:avLst>
          </a:prstGeom>
          <a:noFill/>
          <a:ln w="412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365104"/>
            <a:ext cx="5401524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/>
          <a:lstStyle/>
          <a:p>
            <a:r>
              <a:rPr lang="es-ES" sz="2800" b="1" dirty="0"/>
              <a:t>UTILIZACIÓN DE FÁRMACOS ANTICOLINÉRGICOS EN </a:t>
            </a:r>
            <a:r>
              <a:rPr lang="es-ES" sz="2800" b="1" dirty="0" smtClean="0"/>
              <a:t>OSAKIDETZA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496944" cy="2952328"/>
          </a:xfrm>
        </p:spPr>
        <p:txBody>
          <a:bodyPr/>
          <a:lstStyle/>
          <a:p>
            <a:r>
              <a:rPr lang="es-ES" sz="2000" dirty="0"/>
              <a:t>En el sistema de prescripción electrónica de </a:t>
            </a:r>
            <a:r>
              <a:rPr lang="es-ES" sz="2000" dirty="0" err="1"/>
              <a:t>Osakidetza</a:t>
            </a:r>
            <a:r>
              <a:rPr lang="es-ES" sz="2000" dirty="0"/>
              <a:t>, actualmente hay alrededor de 45.000 pacientes mayores de 70 años con al menos un fármaco de alta potencia anticolinérgica o con dos o más de baja </a:t>
            </a:r>
            <a:r>
              <a:rPr lang="es-ES" sz="2000" dirty="0" smtClean="0"/>
              <a:t>potencia (11,2</a:t>
            </a:r>
            <a:r>
              <a:rPr lang="es-ES" sz="2000" dirty="0"/>
              <a:t>% </a:t>
            </a:r>
            <a:r>
              <a:rPr lang="es-ES" sz="2000" dirty="0" smtClean="0"/>
              <a:t>de &gt; 70 años), más frecuente en  </a:t>
            </a:r>
            <a:r>
              <a:rPr lang="es-ES" sz="2000" dirty="0"/>
              <a:t>mujeres (12,9%) que en hombres (8,8%).</a:t>
            </a:r>
          </a:p>
          <a:p>
            <a:r>
              <a:rPr lang="es-ES" sz="2000" dirty="0" smtClean="0"/>
              <a:t>En pacientes </a:t>
            </a:r>
            <a:r>
              <a:rPr lang="es-ES" sz="2000" dirty="0"/>
              <a:t>residenciados mayores de 70 años el </a:t>
            </a:r>
            <a:r>
              <a:rPr lang="es-ES" sz="2000" dirty="0" smtClean="0"/>
              <a:t>29% tiene alta carga anticolinérgica, </a:t>
            </a:r>
            <a:r>
              <a:rPr lang="es-ES" sz="2000" dirty="0"/>
              <a:t>sin diferencias entre hombres y mujeres.</a:t>
            </a:r>
          </a:p>
          <a:p>
            <a:r>
              <a:rPr lang="es-ES" sz="2000" dirty="0" smtClean="0"/>
              <a:t>Entre </a:t>
            </a:r>
            <a:r>
              <a:rPr lang="es-ES" sz="2000" dirty="0"/>
              <a:t>los pacientes con marca de </a:t>
            </a:r>
            <a:r>
              <a:rPr lang="es-ES" sz="2000" dirty="0" err="1"/>
              <a:t>pluripatológicos</a:t>
            </a:r>
            <a:r>
              <a:rPr lang="es-ES" sz="2000" dirty="0"/>
              <a:t> mayores de 70 años el 21% tienen alta carga anticolinérgica. </a:t>
            </a:r>
            <a:endParaRPr lang="es-ES" sz="2000" dirty="0" smtClean="0"/>
          </a:p>
          <a:p>
            <a:r>
              <a:rPr lang="es-ES" sz="2000" dirty="0"/>
              <a:t>En el Contrato Programa de 2019 se ha introducido como indicador de seguridad la “carga anticolinérgica alta”, y evalúa el porcentaje de pacientes de más de 70 años con al menos un medicamento de alta potencia o dos de baja potencia.</a:t>
            </a:r>
          </a:p>
        </p:txBody>
      </p:sp>
    </p:spTree>
    <p:extLst>
      <p:ext uri="{BB962C8B-B14F-4D97-AF65-F5344CB8AC3E}">
        <p14:creationId xmlns:p14="http://schemas.microsoft.com/office/powerpoint/2010/main" val="16922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/>
          <a:lstStyle/>
          <a:p>
            <a:r>
              <a:rPr lang="es-ES" sz="2800" b="1" dirty="0"/>
              <a:t>UTILIZACIÓN DE FÁRMACOS ANTICOLINÉRGICOS EN </a:t>
            </a:r>
            <a:r>
              <a:rPr lang="es-ES" sz="2800" b="1" dirty="0" smtClean="0"/>
              <a:t>OSAKIDETZA</a:t>
            </a:r>
            <a:endParaRPr lang="es-ES" sz="32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99592" y="998850"/>
            <a:ext cx="7203266" cy="450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796479" y="1124745"/>
            <a:ext cx="8347521" cy="4392488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/>
              <a:t>La </a:t>
            </a:r>
            <a:r>
              <a:rPr lang="es-ES" sz="2400" dirty="0"/>
              <a:t>combinación de fármacos con acción anticolinérgica produce efectos acumulativos en personas mayores y </a:t>
            </a:r>
            <a:r>
              <a:rPr lang="es-ES" sz="2400" dirty="0" err="1"/>
              <a:t>polimedicadas</a:t>
            </a:r>
            <a:r>
              <a:rPr lang="es-ES" sz="2400" dirty="0"/>
              <a:t>, y especialmente en </a:t>
            </a:r>
            <a:r>
              <a:rPr lang="es-ES" sz="2400" dirty="0" smtClean="0"/>
              <a:t>las </a:t>
            </a:r>
            <a:r>
              <a:rPr lang="es-ES" sz="2400" dirty="0"/>
              <a:t>más frágiles.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/>
              <a:t>La </a:t>
            </a:r>
            <a:r>
              <a:rPr lang="es-ES" sz="2400" dirty="0"/>
              <a:t>carga anticolinérgica debe valorarse de forma global.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/>
              <a:t>En </a:t>
            </a:r>
            <a:r>
              <a:rPr lang="es-ES" sz="2400" dirty="0"/>
              <a:t>pacientes con deterioro cognitivo, ante una carga anticolinérgica alta, no se debe asumir directamente que se trata de un proceso neurodegenerativo.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/>
              <a:t>No </a:t>
            </a:r>
            <a:r>
              <a:rPr lang="es-ES" sz="2400" dirty="0"/>
              <a:t>existe una escala única de referencia y fácil de utilizar en la práctica clínica.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400" dirty="0" smtClean="0"/>
              <a:t>El </a:t>
            </a:r>
            <a:r>
              <a:rPr lang="es-ES" sz="2400" dirty="0"/>
              <a:t>botón de “Adecuación” de </a:t>
            </a:r>
            <a:r>
              <a:rPr lang="es-ES" sz="2400" dirty="0" err="1"/>
              <a:t>Presbide</a:t>
            </a:r>
            <a:r>
              <a:rPr lang="es-ES" sz="2400" dirty="0"/>
              <a:t> comprobará la carga anticolinérgica en mayores de 70 años. </a:t>
            </a:r>
            <a:endParaRPr lang="es-ES" sz="24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claves</a:t>
            </a:r>
          </a:p>
        </p:txBody>
      </p:sp>
    </p:spTree>
    <p:extLst>
      <p:ext uri="{BB962C8B-B14F-4D97-AF65-F5344CB8AC3E}">
        <p14:creationId xmlns:p14="http://schemas.microsoft.com/office/powerpoint/2010/main" val="8459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  <a:hlinkClick r:id="rId4"/>
            </a:endParaRPr>
          </a:p>
          <a:p>
            <a:endParaRPr lang="es-ES_tradnl" sz="2800" b="1" dirty="0">
              <a:latin typeface="Arial Unicode MS" pitchFamily="34" charset="-128"/>
              <a:hlinkClick r:id="rId4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VOL 27 Nº5</a:t>
            </a:r>
            <a:endParaRPr lang="es-ES_tradnl" sz="2800" b="1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s-ES_tradnl" sz="2800" b="1" dirty="0" smtClean="0">
                <a:latin typeface="Arial Unicode MS" pitchFamily="34" charset="-128"/>
              </a:rPr>
              <a:t> 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mas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400" dirty="0">
                <a:solidFill>
                  <a:schemeClr val="bg1"/>
                </a:solidFill>
              </a:rPr>
              <a:t>INTRODUCCIÓN</a:t>
            </a:r>
          </a:p>
          <a:p>
            <a:r>
              <a:rPr lang="es-ES" sz="2400" dirty="0">
                <a:solidFill>
                  <a:schemeClr val="bg1"/>
                </a:solidFill>
              </a:rPr>
              <a:t>CARGA ANTICOLINÉRGICA: FÁRMACOS PRINCIPALES Y ALTERNATIVAS DE TRATAMIENTO</a:t>
            </a:r>
          </a:p>
          <a:p>
            <a:r>
              <a:rPr lang="es-ES" sz="2400" dirty="0">
                <a:solidFill>
                  <a:schemeClr val="bg1"/>
                </a:solidFill>
              </a:rPr>
              <a:t>PRESCRIPCIÓN PRUDENTE DE ANTICOLINÉRGICOS EN PERSONAS MAYORES </a:t>
            </a:r>
          </a:p>
          <a:p>
            <a:r>
              <a:rPr lang="es-ES" sz="2400" dirty="0">
                <a:solidFill>
                  <a:schemeClr val="bg1"/>
                </a:solidFill>
              </a:rPr>
              <a:t>ANTICOLINÉRGICOS: AYUDAS A LA PRESCRIPCIÓN EN PRESBIDE</a:t>
            </a:r>
          </a:p>
          <a:p>
            <a:r>
              <a:rPr lang="es-ES" sz="2400" dirty="0">
                <a:solidFill>
                  <a:schemeClr val="bg1"/>
                </a:solidFill>
              </a:rPr>
              <a:t>UTILIZACIÓN DE FÁRMACOS ANTICOLINÉRGICOS EN </a:t>
            </a:r>
            <a:r>
              <a:rPr lang="es-ES" sz="2400" dirty="0" err="1" smtClean="0">
                <a:solidFill>
                  <a:schemeClr val="bg1"/>
                </a:solidFill>
              </a:rPr>
              <a:t>OSAKIDETZA</a:t>
            </a:r>
            <a:endParaRPr lang="es-ES" sz="2400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IDEAS CLAVES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/>
              <a:t>INTRODUCCIÓN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6365" y="980728"/>
            <a:ext cx="8280920" cy="518457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combinación de fármacos con acción anticolinérgica puede dar lugar a efectos adversos acumulativos en personas con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multimorbilidad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riesgo que aumenta con la edad y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fragilidad.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Efectos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adversos periféricos 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Efectos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adversos anticolinérgicos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centrales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Diversos estudios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mostrado asociación entre el uso de fármacos anticolinérgicos y el incremento del riesgo de deterioro de la función física y cognitiva,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del riesgo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caídas y de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mortalidad.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“carga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anticolinérgica”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define como el efecto acumulativo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tomar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uno o más medicamentos con capacidad para desarrollar efectos adversos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anticolinérgicos. Depende de la potencia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anticolinérgica de cada medicamento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la dosis. 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objetivo de este boletín es llamar la atención sobre la importancia de la carga anticolinérgica y proponer estrategias y alternativas de tratamiento para reducirla.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750" dirty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84976" cy="850106"/>
          </a:xfrm>
        </p:spPr>
        <p:txBody>
          <a:bodyPr/>
          <a:lstStyle/>
          <a:p>
            <a:r>
              <a:rPr lang="es-ES" sz="2400" dirty="0"/>
              <a:t>CARGA ANTICOLINÉRGICA: FÁRMACOS PRINCIPALES Y ALTERNATIVAS DE TRATAMIENTO </a:t>
            </a: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6364" y="980728"/>
            <a:ext cx="8300091" cy="5040560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concepto de carga anticolinérgica se basa en los siguientes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principios: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Gran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variabilidad interindividual en la respuesta a los distintos fármacos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anticolinérgicos.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efecto de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múltiples fármacos es acumulativo.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acción anticolinérgica comparativa se basa en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 clínica y en la  farmacología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teórica.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No hay una única escala estandarizada que se pueda considerar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referencia. Las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escalas difieren en la selección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fármacos y 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clasificación de la potencia anticolinérgica,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 otros factores. No siempre están actualizadas.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más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utilizadas son la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Burden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ACB)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ARS). 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herramienta “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Burden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cálculo simultáneo de 9 escalas anticolinérgicas y del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Burden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(DBI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(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https://www.anticholinergicscales.es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750" dirty="0"/>
          </a:p>
        </p:txBody>
      </p:sp>
    </p:spTree>
    <p:extLst>
      <p:ext uri="{BB962C8B-B14F-4D97-AF65-F5344CB8AC3E}">
        <p14:creationId xmlns:p14="http://schemas.microsoft.com/office/powerpoint/2010/main" val="28710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1962" y="116632"/>
            <a:ext cx="8502525" cy="1066130"/>
          </a:xfrm>
        </p:spPr>
        <p:txBody>
          <a:bodyPr/>
          <a:lstStyle/>
          <a:p>
            <a:r>
              <a:rPr lang="es-ES" sz="1800" dirty="0" smtClean="0"/>
              <a:t>Tabla 1. </a:t>
            </a:r>
            <a:r>
              <a:rPr lang="es-ES" sz="2200" dirty="0" smtClean="0"/>
              <a:t>Fármacos </a:t>
            </a:r>
            <a:r>
              <a:rPr lang="es-ES" sz="2200" dirty="0"/>
              <a:t>anticolinérgicos según su potencia. </a:t>
            </a:r>
            <a:r>
              <a:rPr lang="es-ES" sz="2200" dirty="0" smtClean="0"/>
              <a:t>Alternativas </a:t>
            </a:r>
            <a:r>
              <a:rPr lang="es-ES" sz="2200" dirty="0"/>
              <a:t>de tratamiento en </a:t>
            </a:r>
            <a:r>
              <a:rPr lang="es-ES" sz="2200" dirty="0" smtClean="0"/>
              <a:t>personas mayores</a:t>
            </a:r>
            <a:endParaRPr lang="es-E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052736"/>
            <a:ext cx="6771434" cy="56886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234484" y="4005064"/>
            <a:ext cx="1803100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*</a:t>
            </a:r>
            <a:r>
              <a:rPr lang="es-ES" sz="800" b="1" dirty="0" smtClean="0"/>
              <a:t> </a:t>
            </a:r>
            <a:r>
              <a:rPr lang="es-ES" sz="800" dirty="0"/>
              <a:t>No incluido en</a:t>
            </a:r>
            <a:r>
              <a:rPr lang="es-ES" sz="900" baseline="30000" dirty="0"/>
              <a:t>8,11,14</a:t>
            </a:r>
            <a:r>
              <a:rPr lang="es-ES" sz="800" dirty="0"/>
              <a:t>. Se incluyen por similitud farmacológica, por información de Ficha Técnica</a:t>
            </a:r>
            <a:r>
              <a:rPr lang="es-ES" sz="900" baseline="30000" dirty="0"/>
              <a:t>15</a:t>
            </a:r>
            <a:r>
              <a:rPr lang="es-ES" sz="800" dirty="0"/>
              <a:t> o tras consultar en https://www.anticholinergicscales.es/ </a:t>
            </a:r>
          </a:p>
          <a:p>
            <a:r>
              <a:rPr lang="es-ES" sz="900" b="1" dirty="0"/>
              <a:t>#</a:t>
            </a:r>
            <a:r>
              <a:rPr lang="es-ES" sz="800" dirty="0"/>
              <a:t> Información discrepante entre las fuentes consultadas.</a:t>
            </a:r>
          </a:p>
          <a:p>
            <a:r>
              <a:rPr lang="es-ES" sz="800" dirty="0"/>
              <a:t>No se trata de un listado exhaustivo y requiere actualización periódica. </a:t>
            </a:r>
          </a:p>
          <a:p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7631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1962" y="116632"/>
            <a:ext cx="8502525" cy="1066130"/>
          </a:xfrm>
        </p:spPr>
        <p:txBody>
          <a:bodyPr/>
          <a:lstStyle/>
          <a:p>
            <a:r>
              <a:rPr lang="es-ES" sz="2200" dirty="0"/>
              <a:t>Fármacos anticolinérgicos según su potencia. </a:t>
            </a:r>
            <a:r>
              <a:rPr lang="es-ES" sz="2200" dirty="0" smtClean="0"/>
              <a:t>Alternativas </a:t>
            </a:r>
            <a:r>
              <a:rPr lang="es-ES" sz="2200" dirty="0"/>
              <a:t>de tratamiento en </a:t>
            </a:r>
            <a:r>
              <a:rPr lang="es-ES" sz="2200" dirty="0" smtClean="0"/>
              <a:t>personas mayores</a:t>
            </a:r>
            <a:endParaRPr lang="es-ES" sz="2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596470" y="1052736"/>
            <a:ext cx="8341656" cy="5057678"/>
            <a:chOff x="519705" y="1340768"/>
            <a:chExt cx="8341656" cy="5057678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474" y="1340768"/>
              <a:ext cx="8191500" cy="65722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086" y="1983712"/>
              <a:ext cx="8296275" cy="9144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9705" y="2898112"/>
              <a:ext cx="8330076" cy="3500334"/>
            </a:xfrm>
            <a:prstGeom prst="rect">
              <a:avLst/>
            </a:prstGeom>
          </p:spPr>
        </p:pic>
      </p:grpSp>
      <p:sp>
        <p:nvSpPr>
          <p:cNvPr id="10" name="CuadroTexto 9"/>
          <p:cNvSpPr txBox="1"/>
          <p:nvPr/>
        </p:nvSpPr>
        <p:spPr>
          <a:xfrm>
            <a:off x="2627784" y="6110414"/>
            <a:ext cx="381642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*</a:t>
            </a:r>
            <a:r>
              <a:rPr lang="es-ES" sz="800" b="1" dirty="0" smtClean="0"/>
              <a:t> </a:t>
            </a:r>
            <a:r>
              <a:rPr lang="es-ES" sz="800" dirty="0"/>
              <a:t>No incluido en</a:t>
            </a:r>
            <a:r>
              <a:rPr lang="es-ES" sz="900" baseline="30000" dirty="0"/>
              <a:t>8,11,14</a:t>
            </a:r>
            <a:r>
              <a:rPr lang="es-ES" sz="800" dirty="0"/>
              <a:t>. Se incluyen por similitud farmacológica, por información de Ficha Técnica</a:t>
            </a:r>
            <a:r>
              <a:rPr lang="es-ES" sz="900" baseline="30000" dirty="0"/>
              <a:t>15</a:t>
            </a:r>
            <a:r>
              <a:rPr lang="es-ES" sz="800" dirty="0"/>
              <a:t> o tras consultar en https://www.anticholinergicscales.es/ </a:t>
            </a:r>
          </a:p>
          <a:p>
            <a:r>
              <a:rPr lang="es-ES" sz="900" b="1" dirty="0"/>
              <a:t>#</a:t>
            </a:r>
            <a:r>
              <a:rPr lang="es-ES" sz="800" dirty="0"/>
              <a:t> Información discrepante entre las fuentes consultadas.</a:t>
            </a:r>
          </a:p>
          <a:p>
            <a:r>
              <a:rPr lang="es-ES" sz="800" dirty="0"/>
              <a:t>No se trata de un listado exhaustivo y requiere actualización periódica. </a:t>
            </a:r>
          </a:p>
          <a:p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525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15241" y="909367"/>
            <a:ext cx="8064896" cy="5953894"/>
            <a:chOff x="512254" y="1043583"/>
            <a:chExt cx="8208981" cy="6313934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2254" y="1043583"/>
              <a:ext cx="8191500" cy="657225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360" y="1556792"/>
              <a:ext cx="8143875" cy="5800725"/>
            </a:xfrm>
            <a:prstGeom prst="rect">
              <a:avLst/>
            </a:prstGeom>
          </p:spPr>
        </p:pic>
      </p:grpSp>
      <p:sp>
        <p:nvSpPr>
          <p:cNvPr id="10" name="1 Título"/>
          <p:cNvSpPr txBox="1">
            <a:spLocks/>
          </p:cNvSpPr>
          <p:nvPr/>
        </p:nvSpPr>
        <p:spPr bwMode="auto">
          <a:xfrm>
            <a:off x="489995" y="-6399"/>
            <a:ext cx="8502525" cy="106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200" smtClean="0"/>
              <a:t>Fármacos anticolinérgicos según su potencia. Alternativas de tratamiento en personas mayores</a:t>
            </a:r>
            <a:endParaRPr lang="es-ES" sz="220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28762" y="4421767"/>
            <a:ext cx="1803100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*</a:t>
            </a:r>
            <a:r>
              <a:rPr lang="es-ES" sz="800" b="1" dirty="0" smtClean="0"/>
              <a:t> </a:t>
            </a:r>
            <a:r>
              <a:rPr lang="es-ES" sz="800" dirty="0"/>
              <a:t>No incluido en</a:t>
            </a:r>
            <a:r>
              <a:rPr lang="es-ES" sz="900" baseline="30000" dirty="0"/>
              <a:t>8,11,14</a:t>
            </a:r>
            <a:r>
              <a:rPr lang="es-ES" sz="800" dirty="0"/>
              <a:t>. Se incluyen por similitud farmacológica, por información de Ficha Técnica</a:t>
            </a:r>
            <a:r>
              <a:rPr lang="es-ES" sz="900" baseline="30000" dirty="0"/>
              <a:t>15</a:t>
            </a:r>
            <a:r>
              <a:rPr lang="es-ES" sz="800" dirty="0"/>
              <a:t> o tras consultar en https://www.anticholinergicscales.es/ </a:t>
            </a:r>
          </a:p>
          <a:p>
            <a:r>
              <a:rPr lang="es-ES" sz="900" b="1" dirty="0"/>
              <a:t>#</a:t>
            </a:r>
            <a:r>
              <a:rPr lang="es-ES" sz="800" dirty="0"/>
              <a:t> Información discrepante entre las fuentes consultadas.</a:t>
            </a:r>
          </a:p>
          <a:p>
            <a:r>
              <a:rPr lang="es-ES" sz="800" dirty="0"/>
              <a:t>No se trata de un listado exhaustivo y requiere actualización periódica. </a:t>
            </a:r>
          </a:p>
        </p:txBody>
      </p:sp>
    </p:spTree>
    <p:extLst>
      <p:ext uri="{BB962C8B-B14F-4D97-AF65-F5344CB8AC3E}">
        <p14:creationId xmlns:p14="http://schemas.microsoft.com/office/powerpoint/2010/main" val="36209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/>
              <a:t>PRESCRIPCIÓN PRUDENTE DE ANTICOLINÉRGICOS EN PERSONAS MAYORES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s-ES" sz="1400" dirty="0"/>
          </a:p>
        </p:txBody>
      </p:sp>
      <p:sp>
        <p:nvSpPr>
          <p:cNvPr id="4" name="Rectángulo 3"/>
          <p:cNvSpPr/>
          <p:nvPr/>
        </p:nvSpPr>
        <p:spPr>
          <a:xfrm>
            <a:off x="689272" y="1417638"/>
            <a:ext cx="80032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valoración y, si es posible, la reducción de la carga anticolinérgica debería llevarse a cabo en pacientes mayores de 70 años, en el contexto de la revisión de la medicación, priorizando los más vulnerables: 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Frágiles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Polimedicados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Pluripatólógicos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deterioro cognitivo o demencia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caídas recientes o alto riesgo de caídas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Pacientes que presentan síntomas anticolinérgicos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Personas mayores en centros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sociosanitarios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 smtClean="0"/>
              <a:t>PRINCIPIOS de PRESCRIPCIÓN </a:t>
            </a:r>
            <a:r>
              <a:rPr lang="es-ES" sz="2400" b="1" dirty="0"/>
              <a:t>PRUDENTE DE ANTICOLINÉRGICOS EN PERSONAS MAYORES 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435280" cy="3960440"/>
          </a:xfrm>
          <a:prstGeom prst="rect">
            <a:avLst/>
          </a:prstGeo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de prescribir un fármaco con alta potencia anticolinérgica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, considerar en su lugar las alternativas más seguras (Tabla 1)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tratamientos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farmacológicos. Ejemplos</a:t>
            </a:r>
            <a:r>
              <a:rPr lang="es-ES" sz="1800" dirty="0" smtClean="0"/>
              <a:t>:</a:t>
            </a:r>
          </a:p>
          <a:p>
            <a:pPr lvl="1"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Incontinencia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urinaria: ejercicios de fortalecimiento del suelo pélvico 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Kegel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Depresión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evitar antidepresivos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tricíclicos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El medicamento como causa</a:t>
            </a:r>
            <a:r>
              <a:rPr lang="es-ES" sz="2200" dirty="0"/>
              <a:t>. </a:t>
            </a:r>
            <a:r>
              <a:rPr lang="es-ES" sz="1800" dirty="0" smtClean="0"/>
              <a:t>Aunque los </a:t>
            </a:r>
            <a:r>
              <a:rPr lang="es-ES" sz="1800" dirty="0"/>
              <a:t>síntomas anticolinérgicos </a:t>
            </a:r>
            <a:r>
              <a:rPr lang="es-ES" sz="1800" dirty="0" smtClean="0"/>
              <a:t>clásicos (boca </a:t>
            </a:r>
            <a:r>
              <a:rPr lang="es-ES" sz="1800" dirty="0"/>
              <a:t>seca o visión </a:t>
            </a:r>
            <a:r>
              <a:rPr lang="es-ES" sz="1800" dirty="0" smtClean="0"/>
              <a:t>borrosa), </a:t>
            </a:r>
            <a:r>
              <a:rPr lang="es-ES" sz="1800" dirty="0"/>
              <a:t>son fácilmente </a:t>
            </a:r>
            <a:r>
              <a:rPr lang="es-ES" sz="1800" dirty="0" smtClean="0"/>
              <a:t>reconocibles, otros pueden pasar más desapercibidos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deterioro cognitivo).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Revisión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de la carga anticolinérgica</a:t>
            </a:r>
            <a:r>
              <a:rPr lang="es-ES" sz="1800" dirty="0"/>
              <a:t>. En los pacientes vulnerables, valorar periódicamente </a:t>
            </a:r>
            <a:r>
              <a:rPr lang="es-ES" sz="1800" dirty="0" smtClean="0"/>
              <a:t>la </a:t>
            </a:r>
            <a:r>
              <a:rPr lang="es-ES" sz="1800" dirty="0"/>
              <a:t>carga </a:t>
            </a:r>
            <a:r>
              <a:rPr lang="es-ES" sz="1800" dirty="0" smtClean="0"/>
              <a:t>anticolinérgica, </a:t>
            </a:r>
            <a:r>
              <a:rPr lang="es-ES" sz="1800" dirty="0"/>
              <a:t>como parte de la </a:t>
            </a:r>
            <a:r>
              <a:rPr lang="es-ES" sz="1800" dirty="0" smtClean="0"/>
              <a:t>revisión global del </a:t>
            </a:r>
            <a:r>
              <a:rPr lang="es-ES" sz="1800" dirty="0"/>
              <a:t>tratamiento. </a:t>
            </a:r>
          </a:p>
          <a:p>
            <a:pPr marL="571500" lvl="1" indent="-171450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Osakidetza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, puedes utilizar el botón de “Adecuación” de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Presbide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para ello.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171450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Pregunta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 paciente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por toda la medicación que toma, incluyendo la automedicación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doxilamina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buFont typeface="+mj-lt"/>
              <a:buAutoNum type="arabicPeriod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9957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1215</Words>
  <Application>Microsoft Office PowerPoint</Application>
  <PresentationFormat>Presentación en pantalla (4:3)</PresentationFormat>
  <Paragraphs>85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CARGA ANTICOLINÉRGICA: ¿CÓMO ALIGERARLA? Vol 27, nº5 2019</vt:lpstr>
      <vt:lpstr>Sumario</vt:lpstr>
      <vt:lpstr>INTRODUCCIÓN</vt:lpstr>
      <vt:lpstr>CARGA ANTICOLINÉRGICA: FÁRMACOS PRINCIPALES Y ALTERNATIVAS DE TRATAMIENTO </vt:lpstr>
      <vt:lpstr>Tabla 1. Fármacos anticolinérgicos según su potencia. Alternativas de tratamiento en personas mayores</vt:lpstr>
      <vt:lpstr>Fármacos anticolinérgicos según su potencia. Alternativas de tratamiento en personas mayores</vt:lpstr>
      <vt:lpstr>Presentación de PowerPoint</vt:lpstr>
      <vt:lpstr>PRESCRIPCIÓN PRUDENTE DE ANTICOLINÉRGICOS EN PERSONAS MAYORES </vt:lpstr>
      <vt:lpstr>PRINCIPIOS de PRESCRIPCIÓN PRUDENTE DE ANTICOLINÉRGICOS EN PERSONAS MAYORES  </vt:lpstr>
      <vt:lpstr>PRINCIPIOS de PRESCRIPCIÓN PRUDENTE DE ANTICOLINÉRGICOS EN PERSONAS MAYORES  </vt:lpstr>
      <vt:lpstr>ANTICOLINÉRGICOS: AYUDAS A LA PRESCRIPCIÓN EN PRESBIDE</vt:lpstr>
      <vt:lpstr>UTILIZACIÓN DE FÁRMACOS ANTICOLINÉRGICOS EN OSAKIDETZA</vt:lpstr>
      <vt:lpstr>UTILIZACIÓN DE FÁRMACOS ANTICOLINÉRGICOS EN OSAKIDETZA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237</cp:revision>
  <cp:lastPrinted>2018-10-11T12:53:28Z</cp:lastPrinted>
  <dcterms:created xsi:type="dcterms:W3CDTF">2007-11-13T08:52:06Z</dcterms:created>
  <dcterms:modified xsi:type="dcterms:W3CDTF">2019-10-01T11:09:36Z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